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arlow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7886" y="1999209"/>
            <a:ext cx="9534228" cy="2672655"/>
            <a:chOff x="0" y="0"/>
            <a:chExt cx="12712303" cy="35635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12303" cy="3563540"/>
            </a:xfrm>
            <a:custGeom>
              <a:avLst/>
              <a:gdLst/>
              <a:ahLst/>
              <a:cxnLst/>
              <a:rect r="r" b="b" t="t" l="l"/>
              <a:pathLst>
                <a:path h="356354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3563540"/>
                  </a:lnTo>
                  <a:lnTo>
                    <a:pt x="0" y="3563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712303" cy="36016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Attention-Based Models for HTTP Payload Anomaly Detection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4783154"/>
            <a:ext cx="9203142" cy="1255013"/>
            <a:chOff x="0" y="0"/>
            <a:chExt cx="12712303" cy="1733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12303" cy="1733550"/>
            </a:xfrm>
            <a:custGeom>
              <a:avLst/>
              <a:gdLst/>
              <a:ahLst/>
              <a:cxnLst/>
              <a:rect r="r" b="b" t="t" l="l"/>
              <a:pathLst>
                <a:path h="17335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2712303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Cybersecurity threats are evolving rapidly. Advanced anomaly detection is crucial. This presentation focuses on analyzing HTTP payloads using attention mechanisms.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6836" y="6431836"/>
            <a:ext cx="8645923" cy="4159774"/>
            <a:chOff x="0" y="0"/>
            <a:chExt cx="10965723" cy="52758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965723" cy="5275889"/>
            </a:xfrm>
            <a:custGeom>
              <a:avLst/>
              <a:gdLst/>
              <a:ahLst/>
              <a:cxnLst/>
              <a:rect r="r" b="b" t="t" l="l"/>
              <a:pathLst>
                <a:path h="5275889" w="10965723">
                  <a:moveTo>
                    <a:pt x="0" y="0"/>
                  </a:moveTo>
                  <a:lnTo>
                    <a:pt x="10965723" y="0"/>
                  </a:lnTo>
                  <a:lnTo>
                    <a:pt x="10965723" y="5275889"/>
                  </a:lnTo>
                  <a:lnTo>
                    <a:pt x="0" y="5275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10965723" cy="538066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76"/>
                </a:lnSpc>
              </a:pPr>
              <a:r>
                <a:rPr lang="en-US" sz="2124" b="true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Presented by :-</a:t>
              </a:r>
            </a:p>
            <a:p>
              <a:pPr algn="l">
                <a:lnSpc>
                  <a:spcPts val="3676"/>
                </a:lnSpc>
              </a:pPr>
              <a:r>
                <a:rPr lang="en-US" sz="2124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Shrushty Dhamange  -202201070016</a:t>
              </a:r>
            </a:p>
            <a:p>
              <a:pPr algn="l">
                <a:lnSpc>
                  <a:spcPts val="3676"/>
                </a:lnSpc>
              </a:pPr>
              <a:r>
                <a:rPr lang="en-US" sz="2124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Shivshankar Ghyar      -202201040031</a:t>
              </a:r>
            </a:p>
            <a:p>
              <a:pPr algn="l">
                <a:lnSpc>
                  <a:spcPts val="3676"/>
                </a:lnSpc>
              </a:pPr>
              <a:r>
                <a:rPr lang="en-US" sz="2124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Tejas Gophane             -202201040063</a:t>
              </a:r>
            </a:p>
            <a:p>
              <a:pPr algn="l">
                <a:lnSpc>
                  <a:spcPts val="3676"/>
                </a:lnSpc>
              </a:pPr>
              <a:r>
                <a:rPr lang="en-US" sz="2124" b="true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Guided by :-</a:t>
              </a:r>
            </a:p>
            <a:p>
              <a:pPr algn="l">
                <a:lnSpc>
                  <a:spcPts val="3676"/>
                </a:lnSpc>
              </a:pPr>
              <a:r>
                <a:rPr lang="en-US" sz="2124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Dr. Diptee Ghusse</a:t>
              </a:r>
              <a:r>
                <a:rPr lang="en-US" sz="2124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l">
                <a:lnSpc>
                  <a:spcPts val="3676"/>
                </a:lnSpc>
              </a:pPr>
              <a:r>
                <a:rPr lang="en-US" sz="2124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124" b="true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Github link :-</a:t>
              </a:r>
            </a:p>
            <a:p>
              <a:pPr algn="l">
                <a:lnSpc>
                  <a:spcPts val="3676"/>
                </a:lnSpc>
              </a:pPr>
              <a:r>
                <a:rPr lang="en-US" sz="2124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b="true" sz="2124" u="sng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https://github.com/shiv-1540/DL-FInal-Practical.git</a:t>
              </a:r>
              <a:r>
                <a:rPr lang="en-US" b="true" sz="2124" u="sng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l">
                <a:lnSpc>
                  <a:spcPts val="3676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921871" y="344383"/>
            <a:ext cx="5586259" cy="1368633"/>
          </a:xfrm>
          <a:custGeom>
            <a:avLst/>
            <a:gdLst/>
            <a:ahLst/>
            <a:cxnLst/>
            <a:rect r="r" b="b" t="t" l="l"/>
            <a:pathLst>
              <a:path h="1368633" w="5586259">
                <a:moveTo>
                  <a:pt x="0" y="0"/>
                </a:moveTo>
                <a:lnTo>
                  <a:pt x="5586258" y="0"/>
                </a:lnTo>
                <a:lnTo>
                  <a:pt x="5586258" y="1368634"/>
                </a:lnTo>
                <a:lnTo>
                  <a:pt x="0" y="1368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78681" y="690414"/>
            <a:ext cx="12191525" cy="962763"/>
            <a:chOff x="0" y="0"/>
            <a:chExt cx="16255367" cy="12836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55367" cy="1283684"/>
            </a:xfrm>
            <a:custGeom>
              <a:avLst/>
              <a:gdLst/>
              <a:ahLst/>
              <a:cxnLst/>
              <a:rect r="r" b="b" t="t" l="l"/>
              <a:pathLst>
                <a:path h="1283684" w="16255367">
                  <a:moveTo>
                    <a:pt x="0" y="0"/>
                  </a:moveTo>
                  <a:lnTo>
                    <a:pt x="16255367" y="0"/>
                  </a:lnTo>
                  <a:lnTo>
                    <a:pt x="16255367" y="1283684"/>
                  </a:lnTo>
                  <a:lnTo>
                    <a:pt x="0" y="1283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255367" cy="13217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Future Scope: Expanding the Horizon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878681" y="2062014"/>
            <a:ext cx="627609" cy="627609"/>
          </a:xfrm>
          <a:custGeom>
            <a:avLst/>
            <a:gdLst/>
            <a:ahLst/>
            <a:cxnLst/>
            <a:rect r="r" b="b" t="t" l="l"/>
            <a:pathLst>
              <a:path h="627609" w="627609">
                <a:moveTo>
                  <a:pt x="0" y="0"/>
                </a:moveTo>
                <a:lnTo>
                  <a:pt x="627609" y="0"/>
                </a:lnTo>
                <a:lnTo>
                  <a:pt x="627609" y="627608"/>
                </a:lnTo>
                <a:lnTo>
                  <a:pt x="0" y="627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7214" y="2167086"/>
            <a:ext cx="3303389" cy="412997"/>
            <a:chOff x="0" y="0"/>
            <a:chExt cx="4404518" cy="5506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04518" cy="550663"/>
            </a:xfrm>
            <a:custGeom>
              <a:avLst/>
              <a:gdLst/>
              <a:ahLst/>
              <a:cxnLst/>
              <a:rect r="r" b="b" t="t" l="l"/>
              <a:pathLst>
                <a:path h="550663" w="4404518">
                  <a:moveTo>
                    <a:pt x="0" y="0"/>
                  </a:moveTo>
                  <a:lnTo>
                    <a:pt x="4404518" y="0"/>
                  </a:lnTo>
                  <a:lnTo>
                    <a:pt x="4404518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404518" cy="5697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User Behavior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57214" y="2730699"/>
            <a:ext cx="15652105" cy="401688"/>
            <a:chOff x="0" y="0"/>
            <a:chExt cx="20869473" cy="5355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869473" cy="535583"/>
            </a:xfrm>
            <a:custGeom>
              <a:avLst/>
              <a:gdLst/>
              <a:ahLst/>
              <a:cxnLst/>
              <a:rect r="r" b="b" t="t" l="l"/>
              <a:pathLst>
                <a:path h="535583" w="20869473">
                  <a:moveTo>
                    <a:pt x="0" y="0"/>
                  </a:moveTo>
                  <a:lnTo>
                    <a:pt x="20869473" y="0"/>
                  </a:lnTo>
                  <a:lnTo>
                    <a:pt x="20869473" y="535583"/>
                  </a:lnTo>
                  <a:lnTo>
                    <a:pt x="0" y="535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20869473" cy="6213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Incorporate contextual analytics.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878681" y="3678288"/>
            <a:ext cx="627609" cy="627609"/>
          </a:xfrm>
          <a:custGeom>
            <a:avLst/>
            <a:gdLst/>
            <a:ahLst/>
            <a:cxnLst/>
            <a:rect r="r" b="b" t="t" l="l"/>
            <a:pathLst>
              <a:path h="627609" w="627609">
                <a:moveTo>
                  <a:pt x="0" y="0"/>
                </a:moveTo>
                <a:lnTo>
                  <a:pt x="627609" y="0"/>
                </a:lnTo>
                <a:lnTo>
                  <a:pt x="627609" y="627608"/>
                </a:lnTo>
                <a:lnTo>
                  <a:pt x="0" y="62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57214" y="3783360"/>
            <a:ext cx="3383756" cy="412997"/>
            <a:chOff x="0" y="0"/>
            <a:chExt cx="4511675" cy="5506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11675" cy="550663"/>
            </a:xfrm>
            <a:custGeom>
              <a:avLst/>
              <a:gdLst/>
              <a:ahLst/>
              <a:cxnLst/>
              <a:rect r="r" b="b" t="t" l="l"/>
              <a:pathLst>
                <a:path h="550663" w="4511675">
                  <a:moveTo>
                    <a:pt x="0" y="0"/>
                  </a:moveTo>
                  <a:lnTo>
                    <a:pt x="4511675" y="0"/>
                  </a:lnTo>
                  <a:lnTo>
                    <a:pt x="4511675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511675" cy="5697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Unsupervised Learning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57214" y="4346972"/>
            <a:ext cx="15652105" cy="401688"/>
            <a:chOff x="0" y="0"/>
            <a:chExt cx="20869473" cy="5355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869473" cy="535583"/>
            </a:xfrm>
            <a:custGeom>
              <a:avLst/>
              <a:gdLst/>
              <a:ahLst/>
              <a:cxnLst/>
              <a:rect r="r" b="b" t="t" l="l"/>
              <a:pathLst>
                <a:path h="535583" w="20869473">
                  <a:moveTo>
                    <a:pt x="0" y="0"/>
                  </a:moveTo>
                  <a:lnTo>
                    <a:pt x="20869473" y="0"/>
                  </a:lnTo>
                  <a:lnTo>
                    <a:pt x="20869473" y="535583"/>
                  </a:lnTo>
                  <a:lnTo>
                    <a:pt x="0" y="535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0869473" cy="6213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Explore anomaly detection without labeled data.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878681" y="5294560"/>
            <a:ext cx="627609" cy="627609"/>
          </a:xfrm>
          <a:custGeom>
            <a:avLst/>
            <a:gdLst/>
            <a:ahLst/>
            <a:cxnLst/>
            <a:rect r="r" b="b" t="t" l="l"/>
            <a:pathLst>
              <a:path h="627609" w="627609">
                <a:moveTo>
                  <a:pt x="0" y="0"/>
                </a:moveTo>
                <a:lnTo>
                  <a:pt x="627609" y="0"/>
                </a:lnTo>
                <a:lnTo>
                  <a:pt x="627609" y="627609"/>
                </a:lnTo>
                <a:lnTo>
                  <a:pt x="0" y="627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757214" y="5399634"/>
            <a:ext cx="3303389" cy="412997"/>
            <a:chOff x="0" y="0"/>
            <a:chExt cx="4404518" cy="5506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04518" cy="550663"/>
            </a:xfrm>
            <a:custGeom>
              <a:avLst/>
              <a:gdLst/>
              <a:ahLst/>
              <a:cxnLst/>
              <a:rect r="r" b="b" t="t" l="l"/>
              <a:pathLst>
                <a:path h="550663" w="4404518">
                  <a:moveTo>
                    <a:pt x="0" y="0"/>
                  </a:moveTo>
                  <a:lnTo>
                    <a:pt x="4404518" y="0"/>
                  </a:lnTo>
                  <a:lnTo>
                    <a:pt x="4404518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404518" cy="5697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Adversarial Training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57214" y="5963245"/>
            <a:ext cx="15652105" cy="401687"/>
            <a:chOff x="0" y="0"/>
            <a:chExt cx="20869473" cy="5355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869473" cy="535583"/>
            </a:xfrm>
            <a:custGeom>
              <a:avLst/>
              <a:gdLst/>
              <a:ahLst/>
              <a:cxnLst/>
              <a:rect r="r" b="b" t="t" l="l"/>
              <a:pathLst>
                <a:path h="535583" w="20869473">
                  <a:moveTo>
                    <a:pt x="0" y="0"/>
                  </a:moveTo>
                  <a:lnTo>
                    <a:pt x="20869473" y="0"/>
                  </a:lnTo>
                  <a:lnTo>
                    <a:pt x="20869473" y="535583"/>
                  </a:lnTo>
                  <a:lnTo>
                    <a:pt x="0" y="535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20869473" cy="6213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Enhance robustness against attacks.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878681" y="6910834"/>
            <a:ext cx="627609" cy="627609"/>
          </a:xfrm>
          <a:custGeom>
            <a:avLst/>
            <a:gdLst/>
            <a:ahLst/>
            <a:cxnLst/>
            <a:rect r="r" b="b" t="t" l="l"/>
            <a:pathLst>
              <a:path h="627609" w="627609">
                <a:moveTo>
                  <a:pt x="0" y="0"/>
                </a:moveTo>
                <a:lnTo>
                  <a:pt x="627609" y="0"/>
                </a:lnTo>
                <a:lnTo>
                  <a:pt x="627609" y="627608"/>
                </a:lnTo>
                <a:lnTo>
                  <a:pt x="0" y="627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757214" y="7015906"/>
            <a:ext cx="3303389" cy="412997"/>
            <a:chOff x="0" y="0"/>
            <a:chExt cx="4404518" cy="5506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404518" cy="550663"/>
            </a:xfrm>
            <a:custGeom>
              <a:avLst/>
              <a:gdLst/>
              <a:ahLst/>
              <a:cxnLst/>
              <a:rect r="r" b="b" t="t" l="l"/>
              <a:pathLst>
                <a:path h="550663" w="4404518">
                  <a:moveTo>
                    <a:pt x="0" y="0"/>
                  </a:moveTo>
                  <a:lnTo>
                    <a:pt x="4404518" y="0"/>
                  </a:lnTo>
                  <a:lnTo>
                    <a:pt x="4404518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404518" cy="5697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WAF Deployment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757214" y="7579519"/>
            <a:ext cx="15652105" cy="401687"/>
            <a:chOff x="0" y="0"/>
            <a:chExt cx="20869473" cy="5355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869473" cy="535583"/>
            </a:xfrm>
            <a:custGeom>
              <a:avLst/>
              <a:gdLst/>
              <a:ahLst/>
              <a:cxnLst/>
              <a:rect r="r" b="b" t="t" l="l"/>
              <a:pathLst>
                <a:path h="535583" w="20869473">
                  <a:moveTo>
                    <a:pt x="0" y="0"/>
                  </a:moveTo>
                  <a:lnTo>
                    <a:pt x="20869473" y="0"/>
                  </a:lnTo>
                  <a:lnTo>
                    <a:pt x="20869473" y="535583"/>
                  </a:lnTo>
                  <a:lnTo>
                    <a:pt x="0" y="535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20869473" cy="6213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Integrate model into real web firewalls.</a:t>
              </a:r>
            </a:p>
          </p:txBody>
        </p:sp>
      </p:grpSp>
      <p:sp>
        <p:nvSpPr>
          <p:cNvPr name="Freeform 37" id="37" descr="preencoded.png"/>
          <p:cNvSpPr/>
          <p:nvPr/>
        </p:nvSpPr>
        <p:spPr>
          <a:xfrm flipH="false" flipV="false" rot="0">
            <a:off x="878681" y="8527107"/>
            <a:ext cx="627609" cy="627609"/>
          </a:xfrm>
          <a:custGeom>
            <a:avLst/>
            <a:gdLst/>
            <a:ahLst/>
            <a:cxnLst/>
            <a:rect r="r" b="b" t="t" l="l"/>
            <a:pathLst>
              <a:path h="627609" w="627609">
                <a:moveTo>
                  <a:pt x="0" y="0"/>
                </a:moveTo>
                <a:lnTo>
                  <a:pt x="627609" y="0"/>
                </a:lnTo>
                <a:lnTo>
                  <a:pt x="627609" y="627609"/>
                </a:lnTo>
                <a:lnTo>
                  <a:pt x="0" y="627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757214" y="8632180"/>
            <a:ext cx="3303389" cy="412997"/>
            <a:chOff x="0" y="0"/>
            <a:chExt cx="4404518" cy="55066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404518" cy="550663"/>
            </a:xfrm>
            <a:custGeom>
              <a:avLst/>
              <a:gdLst/>
              <a:ahLst/>
              <a:cxnLst/>
              <a:rect r="r" b="b" t="t" l="l"/>
              <a:pathLst>
                <a:path h="550663" w="4404518">
                  <a:moveTo>
                    <a:pt x="0" y="0"/>
                  </a:moveTo>
                  <a:lnTo>
                    <a:pt x="4404518" y="0"/>
                  </a:lnTo>
                  <a:lnTo>
                    <a:pt x="4404518" y="550663"/>
                  </a:lnTo>
                  <a:lnTo>
                    <a:pt x="0" y="550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4404518" cy="5697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Transfer Learning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757214" y="9195792"/>
            <a:ext cx="15652105" cy="401687"/>
            <a:chOff x="0" y="0"/>
            <a:chExt cx="20869473" cy="53558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0869473" cy="535583"/>
            </a:xfrm>
            <a:custGeom>
              <a:avLst/>
              <a:gdLst/>
              <a:ahLst/>
              <a:cxnLst/>
              <a:rect r="r" b="b" t="t" l="l"/>
              <a:pathLst>
                <a:path h="535583" w="20869473">
                  <a:moveTo>
                    <a:pt x="0" y="0"/>
                  </a:moveTo>
                  <a:lnTo>
                    <a:pt x="20869473" y="0"/>
                  </a:lnTo>
                  <a:lnTo>
                    <a:pt x="20869473" y="535583"/>
                  </a:lnTo>
                  <a:lnTo>
                    <a:pt x="0" y="535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20869473" cy="6213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Leverage knowledge from other cybersecurity domains.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308176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7886" y="483861"/>
            <a:ext cx="14125724" cy="890885"/>
            <a:chOff x="0" y="0"/>
            <a:chExt cx="18834298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34298" cy="1187847"/>
            </a:xfrm>
            <a:custGeom>
              <a:avLst/>
              <a:gdLst/>
              <a:ahLst/>
              <a:cxnLst/>
              <a:rect r="r" b="b" t="t" l="l"/>
              <a:pathLst>
                <a:path h="1187847" w="18834298">
                  <a:moveTo>
                    <a:pt x="0" y="0"/>
                  </a:moveTo>
                  <a:lnTo>
                    <a:pt x="18834298" y="0"/>
                  </a:lnTo>
                  <a:lnTo>
                    <a:pt x="18834298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34298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Introduction: The Growing Threat Landscape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886" y="4015531"/>
            <a:ext cx="609302" cy="609302"/>
            <a:chOff x="0" y="0"/>
            <a:chExt cx="812403" cy="8124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024830" y="2098049"/>
            <a:ext cx="427584" cy="427584"/>
          </a:xfrm>
          <a:custGeom>
            <a:avLst/>
            <a:gdLst/>
            <a:ahLst/>
            <a:cxnLst/>
            <a:rect r="r" b="b" t="t" l="l"/>
            <a:pathLst>
              <a:path h="427584" w="427584">
                <a:moveTo>
                  <a:pt x="0" y="0"/>
                </a:moveTo>
                <a:lnTo>
                  <a:pt x="427584" y="0"/>
                </a:lnTo>
                <a:lnTo>
                  <a:pt x="427584" y="427584"/>
                </a:lnTo>
                <a:lnTo>
                  <a:pt x="0" y="427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57189" y="2009348"/>
            <a:ext cx="4358431" cy="890588"/>
            <a:chOff x="0" y="0"/>
            <a:chExt cx="5811242" cy="11874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11242" cy="1187450"/>
            </a:xfrm>
            <a:custGeom>
              <a:avLst/>
              <a:gdLst/>
              <a:ahLst/>
              <a:cxnLst/>
              <a:rect r="r" b="b" t="t" l="l"/>
              <a:pathLst>
                <a:path h="1187450" w="5811242">
                  <a:moveTo>
                    <a:pt x="0" y="0"/>
                  </a:moveTo>
                  <a:lnTo>
                    <a:pt x="5811242" y="0"/>
                  </a:lnTo>
                  <a:lnTo>
                    <a:pt x="5811242" y="1187450"/>
                  </a:lnTo>
                  <a:lnTo>
                    <a:pt x="0" y="118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5811242" cy="121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Sophisticated Cyberattacks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57189" y="2736123"/>
            <a:ext cx="4282846" cy="851743"/>
            <a:chOff x="0" y="0"/>
            <a:chExt cx="5811242" cy="11557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11242" cy="1155700"/>
            </a:xfrm>
            <a:custGeom>
              <a:avLst/>
              <a:gdLst/>
              <a:ahLst/>
              <a:cxnLst/>
              <a:rect r="r" b="b" t="t" l="l"/>
              <a:pathLst>
                <a:path h="1155700" w="5811242">
                  <a:moveTo>
                    <a:pt x="0" y="0"/>
                  </a:moveTo>
                  <a:lnTo>
                    <a:pt x="5811242" y="0"/>
                  </a:lnTo>
                  <a:lnTo>
                    <a:pt x="5811242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5811242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Web applications increasingly targeted by complex attacks.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24774" y="1916331"/>
            <a:ext cx="609302" cy="609302"/>
            <a:chOff x="0" y="0"/>
            <a:chExt cx="812403" cy="8124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6615634" y="2007191"/>
            <a:ext cx="427584" cy="427584"/>
          </a:xfrm>
          <a:custGeom>
            <a:avLst/>
            <a:gdLst/>
            <a:ahLst/>
            <a:cxnLst/>
            <a:rect r="r" b="b" t="t" l="l"/>
            <a:pathLst>
              <a:path h="427584" w="427584">
                <a:moveTo>
                  <a:pt x="0" y="0"/>
                </a:moveTo>
                <a:lnTo>
                  <a:pt x="427584" y="0"/>
                </a:lnTo>
                <a:lnTo>
                  <a:pt x="427584" y="427583"/>
                </a:lnTo>
                <a:lnTo>
                  <a:pt x="0" y="427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193087" y="2009348"/>
            <a:ext cx="3563391" cy="445294"/>
            <a:chOff x="0" y="0"/>
            <a:chExt cx="4751188" cy="5937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Primary Attack Vector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134002" y="2721091"/>
            <a:ext cx="4358431" cy="866775"/>
            <a:chOff x="0" y="0"/>
            <a:chExt cx="5811242" cy="1155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811242" cy="1155700"/>
            </a:xfrm>
            <a:custGeom>
              <a:avLst/>
              <a:gdLst/>
              <a:ahLst/>
              <a:cxnLst/>
              <a:rect r="r" b="b" t="t" l="l"/>
              <a:pathLst>
                <a:path h="1155700" w="5811242">
                  <a:moveTo>
                    <a:pt x="0" y="0"/>
                  </a:moveTo>
                  <a:lnTo>
                    <a:pt x="5811242" y="0"/>
                  </a:lnTo>
                  <a:lnTo>
                    <a:pt x="5811242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5811242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 payloads play a critical role in delivering attacks.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2492" y="5868351"/>
            <a:ext cx="609302" cy="609302"/>
            <a:chOff x="0" y="0"/>
            <a:chExt cx="812403" cy="8124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028700" y="5979078"/>
            <a:ext cx="427584" cy="427584"/>
          </a:xfrm>
          <a:custGeom>
            <a:avLst/>
            <a:gdLst/>
            <a:ahLst/>
            <a:cxnLst/>
            <a:rect r="r" b="b" t="t" l="l"/>
            <a:pathLst>
              <a:path h="427584" w="427584">
                <a:moveTo>
                  <a:pt x="0" y="0"/>
                </a:moveTo>
                <a:lnTo>
                  <a:pt x="427584" y="0"/>
                </a:lnTo>
                <a:lnTo>
                  <a:pt x="427584" y="427584"/>
                </a:lnTo>
                <a:lnTo>
                  <a:pt x="0" y="427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551534" y="5928775"/>
            <a:ext cx="5128350" cy="890588"/>
            <a:chOff x="0" y="0"/>
            <a:chExt cx="6837801" cy="11874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37800" cy="1187450"/>
            </a:xfrm>
            <a:custGeom>
              <a:avLst/>
              <a:gdLst/>
              <a:ahLst/>
              <a:cxnLst/>
              <a:rect r="r" b="b" t="t" l="l"/>
              <a:pathLst>
                <a:path h="1187450" w="6837800">
                  <a:moveTo>
                    <a:pt x="0" y="0"/>
                  </a:moveTo>
                  <a:lnTo>
                    <a:pt x="6837800" y="0"/>
                  </a:lnTo>
                  <a:lnTo>
                    <a:pt x="6837800" y="1187450"/>
                  </a:lnTo>
                  <a:lnTo>
                    <a:pt x="0" y="118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6837801" cy="121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Traditional Methods Limitations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51534" y="6673111"/>
            <a:ext cx="4358431" cy="866775"/>
            <a:chOff x="0" y="0"/>
            <a:chExt cx="5811242" cy="11557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811242" cy="1155700"/>
            </a:xfrm>
            <a:custGeom>
              <a:avLst/>
              <a:gdLst/>
              <a:ahLst/>
              <a:cxnLst/>
              <a:rect r="r" b="b" t="t" l="l"/>
              <a:pathLst>
                <a:path h="1155700" w="5811242">
                  <a:moveTo>
                    <a:pt x="0" y="0"/>
                  </a:moveTo>
                  <a:lnTo>
                    <a:pt x="5811242" y="0"/>
                  </a:lnTo>
                  <a:lnTo>
                    <a:pt x="5811242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5811242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Signature-based detection struggles with new threats.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7886" y="6569869"/>
            <a:ext cx="609302" cy="609302"/>
            <a:chOff x="0" y="0"/>
            <a:chExt cx="812403" cy="81240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1024830" y="4015531"/>
            <a:ext cx="427584" cy="534441"/>
          </a:xfrm>
          <a:custGeom>
            <a:avLst/>
            <a:gdLst/>
            <a:ahLst/>
            <a:cxnLst/>
            <a:rect r="r" b="b" t="t" l="l"/>
            <a:pathLst>
              <a:path h="534441" w="427584">
                <a:moveTo>
                  <a:pt x="0" y="0"/>
                </a:moveTo>
                <a:lnTo>
                  <a:pt x="427584" y="0"/>
                </a:lnTo>
                <a:lnTo>
                  <a:pt x="427584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9" t="0" r="-219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557189" y="3980801"/>
            <a:ext cx="3563391" cy="445294"/>
            <a:chOff x="0" y="0"/>
            <a:chExt cx="4751188" cy="59372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Attack Increase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56284" y="4680218"/>
            <a:ext cx="5068490" cy="835708"/>
            <a:chOff x="0" y="0"/>
            <a:chExt cx="6757987" cy="111427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757987" cy="1114277"/>
            </a:xfrm>
            <a:custGeom>
              <a:avLst/>
              <a:gdLst/>
              <a:ahLst/>
              <a:cxnLst/>
              <a:rect r="r" b="b" t="t" l="l"/>
              <a:pathLst>
                <a:path h="1114277" w="6757987">
                  <a:moveTo>
                    <a:pt x="0" y="0"/>
                  </a:moveTo>
                  <a:lnTo>
                    <a:pt x="6757987" y="0"/>
                  </a:lnTo>
                  <a:lnTo>
                    <a:pt x="6757987" y="1114277"/>
                  </a:lnTo>
                  <a:lnTo>
                    <a:pt x="0" y="1114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6757987" cy="1190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Significant rise in HTTP-based attacks in 2023.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583784" y="4070916"/>
            <a:ext cx="609303" cy="609302"/>
            <a:chOff x="0" y="0"/>
            <a:chExt cx="812403" cy="81240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47" id="47" descr="preencoded.png"/>
          <p:cNvSpPr/>
          <p:nvPr/>
        </p:nvSpPr>
        <p:spPr>
          <a:xfrm flipH="false" flipV="false" rot="0">
            <a:off x="6674644" y="3936227"/>
            <a:ext cx="427584" cy="534441"/>
          </a:xfrm>
          <a:custGeom>
            <a:avLst/>
            <a:gdLst/>
            <a:ahLst/>
            <a:cxnLst/>
            <a:rect r="r" b="b" t="t" l="l"/>
            <a:pathLst>
              <a:path h="534441" w="427584">
                <a:moveTo>
                  <a:pt x="0" y="0"/>
                </a:moveTo>
                <a:lnTo>
                  <a:pt x="427583" y="0"/>
                </a:lnTo>
                <a:lnTo>
                  <a:pt x="427583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9" t="0" r="-219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7297862" y="3980801"/>
            <a:ext cx="3563391" cy="445294"/>
            <a:chOff x="0" y="0"/>
            <a:chExt cx="4751188" cy="59372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Example Case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102227" y="4626119"/>
            <a:ext cx="4358357" cy="835708"/>
            <a:chOff x="0" y="0"/>
            <a:chExt cx="5811143" cy="111427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811142" cy="1114277"/>
            </a:xfrm>
            <a:custGeom>
              <a:avLst/>
              <a:gdLst/>
              <a:ahLst/>
              <a:cxnLst/>
              <a:rect r="r" b="b" t="t" l="l"/>
              <a:pathLst>
                <a:path h="1114277" w="5811142">
                  <a:moveTo>
                    <a:pt x="0" y="0"/>
                  </a:moveTo>
                  <a:lnTo>
                    <a:pt x="5811142" y="0"/>
                  </a:lnTo>
                  <a:lnTo>
                    <a:pt x="5811142" y="1114277"/>
                  </a:lnTo>
                  <a:lnTo>
                    <a:pt x="0" y="1114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76200"/>
              <a:ext cx="5811143" cy="1190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High-profile breach through payload injection.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11549583" y="2098049"/>
            <a:ext cx="6270175" cy="3770301"/>
          </a:xfrm>
          <a:custGeom>
            <a:avLst/>
            <a:gdLst/>
            <a:ahLst/>
            <a:cxnLst/>
            <a:rect r="r" b="b" t="t" l="l"/>
            <a:pathLst>
              <a:path h="3770301" w="6270175">
                <a:moveTo>
                  <a:pt x="0" y="0"/>
                </a:moveTo>
                <a:lnTo>
                  <a:pt x="6270175" y="0"/>
                </a:lnTo>
                <a:lnTo>
                  <a:pt x="6270175" y="3770302"/>
                </a:lnTo>
                <a:lnTo>
                  <a:pt x="0" y="377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24775" y="877044"/>
            <a:ext cx="9696450" cy="1629072"/>
            <a:chOff x="0" y="0"/>
            <a:chExt cx="12928600" cy="2172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28600" cy="2172097"/>
            </a:xfrm>
            <a:custGeom>
              <a:avLst/>
              <a:gdLst/>
              <a:ahLst/>
              <a:cxnLst/>
              <a:rect r="r" b="b" t="t" l="l"/>
              <a:pathLst>
                <a:path h="2172097" w="12928600">
                  <a:moveTo>
                    <a:pt x="0" y="0"/>
                  </a:moveTo>
                  <a:lnTo>
                    <a:pt x="12928600" y="0"/>
                  </a:lnTo>
                  <a:lnTo>
                    <a:pt x="12928600" y="2172097"/>
                  </a:lnTo>
                  <a:lnTo>
                    <a:pt x="0" y="2172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928600" cy="2191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374"/>
                </a:lnSpc>
              </a:pPr>
              <a:r>
                <a:rPr lang="en-US" sz="5125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Objective: Enhancing Anomaly Detection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24775" y="2877591"/>
            <a:ext cx="9696450" cy="1447354"/>
            <a:chOff x="0" y="0"/>
            <a:chExt cx="12928600" cy="1929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28600" cy="1929765"/>
            </a:xfrm>
            <a:custGeom>
              <a:avLst/>
              <a:gdLst/>
              <a:ahLst/>
              <a:cxnLst/>
              <a:rect r="r" b="b" t="t" l="l"/>
              <a:pathLst>
                <a:path h="1929765" w="12928600">
                  <a:moveTo>
                    <a:pt x="0" y="297180"/>
                  </a:moveTo>
                  <a:cubicBezTo>
                    <a:pt x="0" y="133096"/>
                    <a:pt x="133096" y="0"/>
                    <a:pt x="297180" y="0"/>
                  </a:cubicBezTo>
                  <a:lnTo>
                    <a:pt x="12631420" y="0"/>
                  </a:lnTo>
                  <a:cubicBezTo>
                    <a:pt x="12795503" y="0"/>
                    <a:pt x="12928600" y="133096"/>
                    <a:pt x="12928600" y="297180"/>
                  </a:cubicBezTo>
                  <a:lnTo>
                    <a:pt x="12928600" y="1632585"/>
                  </a:lnTo>
                  <a:cubicBezTo>
                    <a:pt x="12928600" y="1796669"/>
                    <a:pt x="12795503" y="1929765"/>
                    <a:pt x="12631420" y="1929765"/>
                  </a:cubicBezTo>
                  <a:lnTo>
                    <a:pt x="297180" y="1929765"/>
                  </a:lnTo>
                  <a:cubicBezTo>
                    <a:pt x="133096" y="1929765"/>
                    <a:pt x="0" y="1796669"/>
                    <a:pt x="0" y="1632585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72425" y="3125241"/>
            <a:ext cx="3258741" cy="407342"/>
            <a:chOff x="0" y="0"/>
            <a:chExt cx="4344988" cy="5431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44988" cy="543123"/>
            </a:xfrm>
            <a:custGeom>
              <a:avLst/>
              <a:gdLst/>
              <a:ahLst/>
              <a:cxnLst/>
              <a:rect r="r" b="b" t="t" l="l"/>
              <a:pathLst>
                <a:path h="543123" w="4344988">
                  <a:moveTo>
                    <a:pt x="0" y="0"/>
                  </a:moveTo>
                  <a:lnTo>
                    <a:pt x="4344988" y="0"/>
                  </a:lnTo>
                  <a:lnTo>
                    <a:pt x="4344988" y="543123"/>
                  </a:lnTo>
                  <a:lnTo>
                    <a:pt x="0" y="5431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344988" cy="5526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Develop Deep Model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72425" y="3681115"/>
            <a:ext cx="9201150" cy="396180"/>
            <a:chOff x="0" y="0"/>
            <a:chExt cx="12268200" cy="5282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68200" cy="528240"/>
            </a:xfrm>
            <a:custGeom>
              <a:avLst/>
              <a:gdLst/>
              <a:ahLst/>
              <a:cxnLst/>
              <a:rect r="r" b="b" t="t" l="l"/>
              <a:pathLst>
                <a:path h="528240" w="12268200">
                  <a:moveTo>
                    <a:pt x="0" y="0"/>
                  </a:moveTo>
                  <a:lnTo>
                    <a:pt x="12268200" y="0"/>
                  </a:lnTo>
                  <a:lnTo>
                    <a:pt x="12268200" y="528240"/>
                  </a:lnTo>
                  <a:lnTo>
                    <a:pt x="0" y="52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2268200" cy="6044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1937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Build attention-based model for HTTP payloads.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24775" y="4572595"/>
            <a:ext cx="9696450" cy="1447354"/>
            <a:chOff x="0" y="0"/>
            <a:chExt cx="12928600" cy="1929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28600" cy="1929765"/>
            </a:xfrm>
            <a:custGeom>
              <a:avLst/>
              <a:gdLst/>
              <a:ahLst/>
              <a:cxnLst/>
              <a:rect r="r" b="b" t="t" l="l"/>
              <a:pathLst>
                <a:path h="1929765" w="12928600">
                  <a:moveTo>
                    <a:pt x="0" y="297180"/>
                  </a:moveTo>
                  <a:cubicBezTo>
                    <a:pt x="0" y="133096"/>
                    <a:pt x="133096" y="0"/>
                    <a:pt x="297180" y="0"/>
                  </a:cubicBezTo>
                  <a:lnTo>
                    <a:pt x="12631420" y="0"/>
                  </a:lnTo>
                  <a:cubicBezTo>
                    <a:pt x="12795503" y="0"/>
                    <a:pt x="12928600" y="133096"/>
                    <a:pt x="12928600" y="297180"/>
                  </a:cubicBezTo>
                  <a:lnTo>
                    <a:pt x="12928600" y="1632585"/>
                  </a:lnTo>
                  <a:cubicBezTo>
                    <a:pt x="12928600" y="1796669"/>
                    <a:pt x="12795503" y="1929765"/>
                    <a:pt x="12631420" y="1929765"/>
                  </a:cubicBezTo>
                  <a:lnTo>
                    <a:pt x="297180" y="1929765"/>
                  </a:lnTo>
                  <a:cubicBezTo>
                    <a:pt x="133096" y="1929765"/>
                    <a:pt x="0" y="1796669"/>
                    <a:pt x="0" y="1632585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972425" y="4820245"/>
            <a:ext cx="3258741" cy="407342"/>
            <a:chOff x="0" y="0"/>
            <a:chExt cx="4344988" cy="5431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344988" cy="543123"/>
            </a:xfrm>
            <a:custGeom>
              <a:avLst/>
              <a:gdLst/>
              <a:ahLst/>
              <a:cxnLst/>
              <a:rect r="r" b="b" t="t" l="l"/>
              <a:pathLst>
                <a:path h="543123" w="4344988">
                  <a:moveTo>
                    <a:pt x="0" y="0"/>
                  </a:moveTo>
                  <a:lnTo>
                    <a:pt x="4344988" y="0"/>
                  </a:lnTo>
                  <a:lnTo>
                    <a:pt x="4344988" y="543123"/>
                  </a:lnTo>
                  <a:lnTo>
                    <a:pt x="0" y="5431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4344988" cy="5526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Improve Accuracy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72425" y="5376119"/>
            <a:ext cx="9201150" cy="396180"/>
            <a:chOff x="0" y="0"/>
            <a:chExt cx="12268200" cy="5282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268200" cy="528240"/>
            </a:xfrm>
            <a:custGeom>
              <a:avLst/>
              <a:gdLst/>
              <a:ahLst/>
              <a:cxnLst/>
              <a:rect r="r" b="b" t="t" l="l"/>
              <a:pathLst>
                <a:path h="528240" w="12268200">
                  <a:moveTo>
                    <a:pt x="0" y="0"/>
                  </a:moveTo>
                  <a:lnTo>
                    <a:pt x="12268200" y="0"/>
                  </a:lnTo>
                  <a:lnTo>
                    <a:pt x="12268200" y="528240"/>
                  </a:lnTo>
                  <a:lnTo>
                    <a:pt x="0" y="52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2268200" cy="6044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1937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Detect malicious payloads more precisely than traditional methods.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24775" y="6267599"/>
            <a:ext cx="9696450" cy="1447354"/>
            <a:chOff x="0" y="0"/>
            <a:chExt cx="12928600" cy="19298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928600" cy="1929765"/>
            </a:xfrm>
            <a:custGeom>
              <a:avLst/>
              <a:gdLst/>
              <a:ahLst/>
              <a:cxnLst/>
              <a:rect r="r" b="b" t="t" l="l"/>
              <a:pathLst>
                <a:path h="1929765" w="12928600">
                  <a:moveTo>
                    <a:pt x="0" y="297180"/>
                  </a:moveTo>
                  <a:cubicBezTo>
                    <a:pt x="0" y="133096"/>
                    <a:pt x="133096" y="0"/>
                    <a:pt x="297180" y="0"/>
                  </a:cubicBezTo>
                  <a:lnTo>
                    <a:pt x="12631420" y="0"/>
                  </a:lnTo>
                  <a:cubicBezTo>
                    <a:pt x="12795503" y="0"/>
                    <a:pt x="12928600" y="133096"/>
                    <a:pt x="12928600" y="297180"/>
                  </a:cubicBezTo>
                  <a:lnTo>
                    <a:pt x="12928600" y="1632585"/>
                  </a:lnTo>
                  <a:cubicBezTo>
                    <a:pt x="12928600" y="1796669"/>
                    <a:pt x="12795503" y="1929765"/>
                    <a:pt x="12631420" y="1929765"/>
                  </a:cubicBezTo>
                  <a:lnTo>
                    <a:pt x="297180" y="1929765"/>
                  </a:lnTo>
                  <a:cubicBezTo>
                    <a:pt x="133096" y="1929765"/>
                    <a:pt x="0" y="1796669"/>
                    <a:pt x="0" y="1632585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972425" y="6515249"/>
            <a:ext cx="3258741" cy="407343"/>
            <a:chOff x="0" y="0"/>
            <a:chExt cx="4344988" cy="5431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44988" cy="543123"/>
            </a:xfrm>
            <a:custGeom>
              <a:avLst/>
              <a:gdLst/>
              <a:ahLst/>
              <a:cxnLst/>
              <a:rect r="r" b="b" t="t" l="l"/>
              <a:pathLst>
                <a:path h="543123" w="4344988">
                  <a:moveTo>
                    <a:pt x="0" y="0"/>
                  </a:moveTo>
                  <a:lnTo>
                    <a:pt x="4344988" y="0"/>
                  </a:lnTo>
                  <a:lnTo>
                    <a:pt x="4344988" y="543123"/>
                  </a:lnTo>
                  <a:lnTo>
                    <a:pt x="0" y="5431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4344988" cy="5526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Reduce False Alarms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72425" y="7071123"/>
            <a:ext cx="9201150" cy="396180"/>
            <a:chOff x="0" y="0"/>
            <a:chExt cx="12268200" cy="5282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268200" cy="528240"/>
            </a:xfrm>
            <a:custGeom>
              <a:avLst/>
              <a:gdLst/>
              <a:ahLst/>
              <a:cxnLst/>
              <a:rect r="r" b="b" t="t" l="l"/>
              <a:pathLst>
                <a:path h="528240" w="12268200">
                  <a:moveTo>
                    <a:pt x="0" y="0"/>
                  </a:moveTo>
                  <a:lnTo>
                    <a:pt x="12268200" y="0"/>
                  </a:lnTo>
                  <a:lnTo>
                    <a:pt x="12268200" y="528240"/>
                  </a:lnTo>
                  <a:lnTo>
                    <a:pt x="0" y="52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2268200" cy="6044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1937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Minimize false positives, easing alert overload.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724775" y="7962602"/>
            <a:ext cx="9696450" cy="1447354"/>
            <a:chOff x="0" y="0"/>
            <a:chExt cx="12928600" cy="192980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928600" cy="1929765"/>
            </a:xfrm>
            <a:custGeom>
              <a:avLst/>
              <a:gdLst/>
              <a:ahLst/>
              <a:cxnLst/>
              <a:rect r="r" b="b" t="t" l="l"/>
              <a:pathLst>
                <a:path h="1929765" w="12928600">
                  <a:moveTo>
                    <a:pt x="0" y="297180"/>
                  </a:moveTo>
                  <a:cubicBezTo>
                    <a:pt x="0" y="133096"/>
                    <a:pt x="133096" y="0"/>
                    <a:pt x="297180" y="0"/>
                  </a:cubicBezTo>
                  <a:lnTo>
                    <a:pt x="12631420" y="0"/>
                  </a:lnTo>
                  <a:cubicBezTo>
                    <a:pt x="12795503" y="0"/>
                    <a:pt x="12928600" y="133096"/>
                    <a:pt x="12928600" y="297180"/>
                  </a:cubicBezTo>
                  <a:lnTo>
                    <a:pt x="12928600" y="1632585"/>
                  </a:lnTo>
                  <a:cubicBezTo>
                    <a:pt x="12928600" y="1796669"/>
                    <a:pt x="12795503" y="1929765"/>
                    <a:pt x="12631420" y="1929765"/>
                  </a:cubicBezTo>
                  <a:lnTo>
                    <a:pt x="297180" y="1929765"/>
                  </a:lnTo>
                  <a:cubicBezTo>
                    <a:pt x="133096" y="1929765"/>
                    <a:pt x="0" y="1796669"/>
                    <a:pt x="0" y="1632585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972425" y="8210252"/>
            <a:ext cx="3982491" cy="407343"/>
            <a:chOff x="0" y="0"/>
            <a:chExt cx="5309988" cy="54312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309988" cy="543123"/>
            </a:xfrm>
            <a:custGeom>
              <a:avLst/>
              <a:gdLst/>
              <a:ahLst/>
              <a:cxnLst/>
              <a:rect r="r" b="b" t="t" l="l"/>
              <a:pathLst>
                <a:path h="543123" w="5309988">
                  <a:moveTo>
                    <a:pt x="0" y="0"/>
                  </a:moveTo>
                  <a:lnTo>
                    <a:pt x="5309988" y="0"/>
                  </a:lnTo>
                  <a:lnTo>
                    <a:pt x="5309988" y="543123"/>
                  </a:lnTo>
                  <a:lnTo>
                    <a:pt x="0" y="5431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5309988" cy="5526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Real-Time Threat Response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972425" y="8766125"/>
            <a:ext cx="9201150" cy="396180"/>
            <a:chOff x="0" y="0"/>
            <a:chExt cx="12268200" cy="5282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2268200" cy="528240"/>
            </a:xfrm>
            <a:custGeom>
              <a:avLst/>
              <a:gdLst/>
              <a:ahLst/>
              <a:cxnLst/>
              <a:rect r="r" b="b" t="t" l="l"/>
              <a:pathLst>
                <a:path h="528240" w="12268200">
                  <a:moveTo>
                    <a:pt x="0" y="0"/>
                  </a:moveTo>
                  <a:lnTo>
                    <a:pt x="12268200" y="0"/>
                  </a:lnTo>
                  <a:lnTo>
                    <a:pt x="12268200" y="528240"/>
                  </a:lnTo>
                  <a:lnTo>
                    <a:pt x="0" y="52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12268200" cy="6044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1937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fast, actionable intelligence for security teams.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9723" y="752326"/>
            <a:ext cx="16605184" cy="1921820"/>
            <a:chOff x="0" y="0"/>
            <a:chExt cx="22140245" cy="25624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40245" cy="2562426"/>
            </a:xfrm>
            <a:custGeom>
              <a:avLst/>
              <a:gdLst/>
              <a:ahLst/>
              <a:cxnLst/>
              <a:rect r="r" b="b" t="t" l="l"/>
              <a:pathLst>
                <a:path h="2562426" w="22140245">
                  <a:moveTo>
                    <a:pt x="0" y="0"/>
                  </a:moveTo>
                  <a:lnTo>
                    <a:pt x="22140245" y="0"/>
                  </a:lnTo>
                  <a:lnTo>
                    <a:pt x="22140245" y="2562426"/>
                  </a:lnTo>
                  <a:lnTo>
                    <a:pt x="0" y="2562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140245" cy="26005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Problem Statement: Challenges in HTTP Payload Analysis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60437" y="3205550"/>
            <a:ext cx="3563391" cy="445294"/>
            <a:chOff x="0" y="0"/>
            <a:chExt cx="4751188" cy="59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Payload Complexity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60437" y="3894981"/>
            <a:ext cx="7865715" cy="433388"/>
            <a:chOff x="0" y="0"/>
            <a:chExt cx="10487620" cy="577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 payloads vary widely in structure and content.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60437" y="4631829"/>
            <a:ext cx="7865715" cy="866775"/>
            <a:chOff x="0" y="0"/>
            <a:chExt cx="10487620" cy="11557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87620" cy="1155700"/>
            </a:xfrm>
            <a:custGeom>
              <a:avLst/>
              <a:gdLst/>
              <a:ahLst/>
              <a:cxnLst/>
              <a:rect r="r" b="b" t="t" l="l"/>
              <a:pathLst>
                <a:path h="115570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048762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Evasion tactics like obfuscation and polymorphism complicate detection.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60437" y="6165354"/>
            <a:ext cx="4246810" cy="445294"/>
            <a:chOff x="0" y="0"/>
            <a:chExt cx="5662413" cy="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662413" cy="593725"/>
            </a:xfrm>
            <a:custGeom>
              <a:avLst/>
              <a:gdLst/>
              <a:ahLst/>
              <a:cxnLst/>
              <a:rect r="r" b="b" t="t" l="l"/>
              <a:pathLst>
                <a:path h="593725" w="5662413">
                  <a:moveTo>
                    <a:pt x="0" y="0"/>
                  </a:moveTo>
                  <a:lnTo>
                    <a:pt x="5662413" y="0"/>
                  </a:lnTo>
                  <a:lnTo>
                    <a:pt x="5662413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5662413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Feature Engineering Limits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60437" y="7042397"/>
            <a:ext cx="7865715" cy="429369"/>
            <a:chOff x="0" y="0"/>
            <a:chExt cx="10487620" cy="5724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87620" cy="572492"/>
            </a:xfrm>
            <a:custGeom>
              <a:avLst/>
              <a:gdLst/>
              <a:ahLst/>
              <a:cxnLst/>
              <a:rect r="r" b="b" t="t" l="l"/>
              <a:pathLst>
                <a:path h="572492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2492"/>
                  </a:lnTo>
                  <a:lnTo>
                    <a:pt x="0" y="572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0487620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Manual features miss subtle and evolving anomalies.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60437" y="7719417"/>
            <a:ext cx="7865715" cy="866775"/>
            <a:chOff x="0" y="0"/>
            <a:chExt cx="10487620" cy="1155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87620" cy="1155700"/>
            </a:xfrm>
            <a:custGeom>
              <a:avLst/>
              <a:gdLst/>
              <a:ahLst/>
              <a:cxnLst/>
              <a:rect r="r" b="b" t="t" l="l"/>
              <a:pathLst>
                <a:path h="115570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048762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 data volume challenges scalability of traditional methods.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60437" y="8824912"/>
            <a:ext cx="7865715" cy="433388"/>
            <a:chOff x="0" y="0"/>
            <a:chExt cx="10487620" cy="5778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Dynamic web traffic demands adaptive models.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195102" y="3215951"/>
            <a:ext cx="9886558" cy="4041131"/>
          </a:xfrm>
          <a:custGeom>
            <a:avLst/>
            <a:gdLst/>
            <a:ahLst/>
            <a:cxnLst/>
            <a:rect r="r" b="b" t="t" l="l"/>
            <a:pathLst>
              <a:path h="4041131" w="9886558">
                <a:moveTo>
                  <a:pt x="0" y="0"/>
                </a:moveTo>
                <a:lnTo>
                  <a:pt x="9886558" y="0"/>
                </a:lnTo>
                <a:lnTo>
                  <a:pt x="9886558" y="4041131"/>
                </a:lnTo>
                <a:lnTo>
                  <a:pt x="0" y="4041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305621"/>
          </a:xfrm>
          <a:custGeom>
            <a:avLst/>
            <a:gdLst/>
            <a:ahLst/>
            <a:cxnLst/>
            <a:rect r="r" b="b" t="t" l="l"/>
            <a:pathLst>
              <a:path h="3305621" w="18288000">
                <a:moveTo>
                  <a:pt x="0" y="0"/>
                </a:moveTo>
                <a:lnTo>
                  <a:pt x="18288000" y="0"/>
                </a:lnTo>
                <a:lnTo>
                  <a:pt x="18288000" y="3305621"/>
                </a:lnTo>
                <a:lnTo>
                  <a:pt x="0" y="3305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" t="0" r="-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25562" y="4034432"/>
            <a:ext cx="12032902" cy="1007880"/>
            <a:chOff x="0" y="0"/>
            <a:chExt cx="16043870" cy="1343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43870" cy="1343840"/>
            </a:xfrm>
            <a:custGeom>
              <a:avLst/>
              <a:gdLst/>
              <a:ahLst/>
              <a:cxnLst/>
              <a:rect r="r" b="b" t="t" l="l"/>
              <a:pathLst>
                <a:path h="1343840" w="16043870">
                  <a:moveTo>
                    <a:pt x="0" y="0"/>
                  </a:moveTo>
                  <a:lnTo>
                    <a:pt x="16043870" y="0"/>
                  </a:lnTo>
                  <a:lnTo>
                    <a:pt x="16043870" y="1343840"/>
                  </a:lnTo>
                  <a:lnTo>
                    <a:pt x="0" y="1343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043870" cy="13819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12"/>
                </a:lnSpc>
              </a:pPr>
              <a:r>
                <a:rPr lang="en-US" sz="5437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Dataset Overview:  KDDCUP’99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5562" y="5300960"/>
            <a:ext cx="16436876" cy="846236"/>
            <a:chOff x="0" y="0"/>
            <a:chExt cx="21915835" cy="11283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15834" cy="1128315"/>
            </a:xfrm>
            <a:custGeom>
              <a:avLst/>
              <a:gdLst/>
              <a:ahLst/>
              <a:cxnLst/>
              <a:rect r="r" b="b" t="t" l="l"/>
              <a:pathLst>
                <a:path h="1128315" w="21915834">
                  <a:moveTo>
                    <a:pt x="0" y="0"/>
                  </a:moveTo>
                  <a:lnTo>
                    <a:pt x="21915834" y="0"/>
                  </a:lnTo>
                  <a:lnTo>
                    <a:pt x="21915834" y="1128315"/>
                  </a:lnTo>
                  <a:lnTo>
                    <a:pt x="0" y="11283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1915835" cy="12140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 dataset comprises HTTP request payloads labeled as either benign or anomalous. It's structured to facilitate the training and evaluation of models for detecting anomalies in HTTP traffic.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5562" y="6444704"/>
            <a:ext cx="16436876" cy="423119"/>
            <a:chOff x="0" y="0"/>
            <a:chExt cx="21915835" cy="5641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15834" cy="564158"/>
            </a:xfrm>
            <a:custGeom>
              <a:avLst/>
              <a:gdLst/>
              <a:ahLst/>
              <a:cxnLst/>
              <a:rect r="r" b="b" t="t" l="l"/>
              <a:pathLst>
                <a:path h="564158" w="21915834">
                  <a:moveTo>
                    <a:pt x="0" y="0"/>
                  </a:moveTo>
                  <a:lnTo>
                    <a:pt x="21915834" y="0"/>
                  </a:lnTo>
                  <a:lnTo>
                    <a:pt x="21915834" y="564158"/>
                  </a:lnTo>
                  <a:lnTo>
                    <a:pt x="0" y="564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21915835" cy="6498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 b="true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Features: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5562" y="7165330"/>
            <a:ext cx="16436876" cy="515541"/>
            <a:chOff x="0" y="0"/>
            <a:chExt cx="21915835" cy="6873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915834" cy="687388"/>
            </a:xfrm>
            <a:custGeom>
              <a:avLst/>
              <a:gdLst/>
              <a:ahLst/>
              <a:cxnLst/>
              <a:rect r="r" b="b" t="t" l="l"/>
              <a:pathLst>
                <a:path h="687388" w="21915834">
                  <a:moveTo>
                    <a:pt x="0" y="0"/>
                  </a:moveTo>
                  <a:lnTo>
                    <a:pt x="21915834" y="0"/>
                  </a:lnTo>
                  <a:lnTo>
                    <a:pt x="21915834" y="687388"/>
                  </a:lnTo>
                  <a:lnTo>
                    <a:pt x="0" y="687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21915835" cy="773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12"/>
                </a:lnSpc>
                <a:buFont typeface="Arial"/>
                <a:buChar char="•"/>
              </a:pPr>
              <a:r>
                <a:rPr lang="en-US" b="true" sz="2062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Format:</a:t>
              </a:r>
              <a:r>
                <a:rPr lang="en-US" sz="2062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CSV files containing HTTP request payloads.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5562" y="7680871"/>
            <a:ext cx="16436876" cy="423119"/>
            <a:chOff x="0" y="0"/>
            <a:chExt cx="21915835" cy="5641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915834" cy="564158"/>
            </a:xfrm>
            <a:custGeom>
              <a:avLst/>
              <a:gdLst/>
              <a:ahLst/>
              <a:cxnLst/>
              <a:rect r="r" b="b" t="t" l="l"/>
              <a:pathLst>
                <a:path h="564158" w="21915834">
                  <a:moveTo>
                    <a:pt x="0" y="0"/>
                  </a:moveTo>
                  <a:lnTo>
                    <a:pt x="21915834" y="0"/>
                  </a:lnTo>
                  <a:lnTo>
                    <a:pt x="21915834" y="564158"/>
                  </a:lnTo>
                  <a:lnTo>
                    <a:pt x="0" y="564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21915835" cy="6498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12"/>
                </a:lnSpc>
                <a:buFont typeface="Arial"/>
                <a:buChar char="•"/>
              </a:pPr>
              <a:r>
                <a:rPr lang="en-US" b="true" sz="2062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Labels:</a:t>
              </a:r>
              <a:r>
                <a:rPr lang="en-US" sz="2062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Each entry is labeled as 'normal' or 'anomalous'.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5562" y="8196411"/>
            <a:ext cx="16436876" cy="1250220"/>
            <a:chOff x="0" y="0"/>
            <a:chExt cx="21915835" cy="16669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915834" cy="1666960"/>
            </a:xfrm>
            <a:custGeom>
              <a:avLst/>
              <a:gdLst/>
              <a:ahLst/>
              <a:cxnLst/>
              <a:rect r="r" b="b" t="t" l="l"/>
              <a:pathLst>
                <a:path h="1666960" w="21915834">
                  <a:moveTo>
                    <a:pt x="0" y="0"/>
                  </a:moveTo>
                  <a:lnTo>
                    <a:pt x="21915834" y="0"/>
                  </a:lnTo>
                  <a:lnTo>
                    <a:pt x="21915834" y="1666960"/>
                  </a:lnTo>
                  <a:lnTo>
                    <a:pt x="0" y="1666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1915835" cy="17526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0920" indent="-155460" lvl="1">
                <a:lnSpc>
                  <a:spcPts val="3312"/>
                </a:lnSpc>
                <a:buFont typeface="Arial"/>
                <a:buChar char="•"/>
              </a:pPr>
              <a:r>
                <a:rPr lang="en-US" b="true" sz="2062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Anomalous Categories:</a:t>
              </a:r>
              <a:r>
                <a:rPr lang="en-US" sz="2062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Includes various attack types such as SQL injection, Cross-Site Scripting (XSS), and buffer overflow attacks. </a:t>
              </a:r>
            </a:p>
            <a:p>
              <a:pPr algn="l" marL="311051" indent="-155525" lvl="1">
                <a:lnSpc>
                  <a:spcPts val="3312"/>
                </a:lnSpc>
                <a:buFont typeface="Arial"/>
                <a:buChar char="•"/>
              </a:pPr>
              <a:r>
                <a:rPr lang="en-US" b="true" sz="2062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Dataset link</a:t>
              </a:r>
              <a:r>
                <a:rPr lang="en-US" sz="2062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:</a:t>
              </a:r>
              <a:r>
                <a:rPr lang="en-US" sz="2062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https://www.kaggle.com/datasets/anushonkar/network-anamoly-detection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5563" y="9446631"/>
            <a:ext cx="16837181" cy="433423"/>
            <a:chOff x="0" y="0"/>
            <a:chExt cx="21915835" cy="5641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915834" cy="564158"/>
            </a:xfrm>
            <a:custGeom>
              <a:avLst/>
              <a:gdLst/>
              <a:ahLst/>
              <a:cxnLst/>
              <a:rect r="r" b="b" t="t" l="l"/>
              <a:pathLst>
                <a:path h="564158" w="21915834">
                  <a:moveTo>
                    <a:pt x="0" y="0"/>
                  </a:moveTo>
                  <a:lnTo>
                    <a:pt x="21915834" y="0"/>
                  </a:lnTo>
                  <a:lnTo>
                    <a:pt x="21915834" y="564158"/>
                  </a:lnTo>
                  <a:lnTo>
                    <a:pt x="0" y="564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21915835" cy="6498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12"/>
                </a:lnSpc>
                <a:buFont typeface="Arial"/>
                <a:buChar char="•"/>
              </a:pPr>
              <a:r>
                <a:rPr lang="en-US" b="true" sz="2062">
                  <a:solidFill>
                    <a:srgbClr val="EEEF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Usage:</a:t>
              </a:r>
              <a:r>
                <a:rPr lang="en-US" sz="2062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Ideal for training and testing machine learning models focused on HTTP payload anomaly detection.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7886" y="797014"/>
            <a:ext cx="15928479" cy="890885"/>
            <a:chOff x="0" y="0"/>
            <a:chExt cx="21237972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37972" cy="1187847"/>
            </a:xfrm>
            <a:custGeom>
              <a:avLst/>
              <a:gdLst/>
              <a:ahLst/>
              <a:cxnLst/>
              <a:rect r="r" b="b" t="t" l="l"/>
              <a:pathLst>
                <a:path h="1187847" w="21237972">
                  <a:moveTo>
                    <a:pt x="0" y="0"/>
                  </a:moveTo>
                  <a:lnTo>
                    <a:pt x="21237972" y="0"/>
                  </a:lnTo>
                  <a:lnTo>
                    <a:pt x="21237972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237972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Methodology: Attention-Based Model Architecture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1028700" y="1830774"/>
            <a:ext cx="921509" cy="1754629"/>
          </a:xfrm>
          <a:custGeom>
            <a:avLst/>
            <a:gdLst/>
            <a:ahLst/>
            <a:cxnLst/>
            <a:rect r="r" b="b" t="t" l="l"/>
            <a:pathLst>
              <a:path h="1754629" w="921509">
                <a:moveTo>
                  <a:pt x="0" y="0"/>
                </a:moveTo>
                <a:lnTo>
                  <a:pt x="921509" y="0"/>
                </a:lnTo>
                <a:lnTo>
                  <a:pt x="921509" y="1754629"/>
                </a:lnTo>
                <a:lnTo>
                  <a:pt x="0" y="1754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058" t="0" r="-29058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145807" y="2564369"/>
            <a:ext cx="3489895" cy="1021034"/>
            <a:chOff x="0" y="0"/>
            <a:chExt cx="4309172" cy="12607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09171" cy="1260729"/>
            </a:xfrm>
            <a:custGeom>
              <a:avLst/>
              <a:gdLst/>
              <a:ahLst/>
              <a:cxnLst/>
              <a:rect r="r" b="b" t="t" l="l"/>
              <a:pathLst>
                <a:path h="1260729" w="4309171">
                  <a:moveTo>
                    <a:pt x="0" y="0"/>
                  </a:moveTo>
                  <a:lnTo>
                    <a:pt x="4309171" y="0"/>
                  </a:lnTo>
                  <a:lnTo>
                    <a:pt x="4309171" y="1260729"/>
                  </a:lnTo>
                  <a:lnTo>
                    <a:pt x="0" y="126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309172" cy="12893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Data Collection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50209" y="3351409"/>
            <a:ext cx="6766319" cy="467987"/>
            <a:chOff x="0" y="0"/>
            <a:chExt cx="8354758" cy="5778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354758" cy="577850"/>
            </a:xfrm>
            <a:custGeom>
              <a:avLst/>
              <a:gdLst/>
              <a:ahLst/>
              <a:cxnLst/>
              <a:rect r="r" b="b" t="t" l="l"/>
              <a:pathLst>
                <a:path h="577850" w="8354758">
                  <a:moveTo>
                    <a:pt x="0" y="0"/>
                  </a:moveTo>
                  <a:lnTo>
                    <a:pt x="8354758" y="0"/>
                  </a:lnTo>
                  <a:lnTo>
                    <a:pt x="835475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35475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real HTTP traffic datasets like KDDCUP’99 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47886" y="3490643"/>
            <a:ext cx="921509" cy="1754629"/>
          </a:xfrm>
          <a:custGeom>
            <a:avLst/>
            <a:gdLst/>
            <a:ahLst/>
            <a:cxnLst/>
            <a:rect r="r" b="b" t="t" l="l"/>
            <a:pathLst>
              <a:path h="1754629" w="921509">
                <a:moveTo>
                  <a:pt x="0" y="0"/>
                </a:moveTo>
                <a:lnTo>
                  <a:pt x="921509" y="0"/>
                </a:lnTo>
                <a:lnTo>
                  <a:pt x="921509" y="1754629"/>
                </a:lnTo>
                <a:lnTo>
                  <a:pt x="0" y="1754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058" t="0" r="-29058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145807" y="4085007"/>
            <a:ext cx="3489895" cy="1021034"/>
            <a:chOff x="0" y="0"/>
            <a:chExt cx="4309172" cy="12607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09171" cy="1260729"/>
            </a:xfrm>
            <a:custGeom>
              <a:avLst/>
              <a:gdLst/>
              <a:ahLst/>
              <a:cxnLst/>
              <a:rect r="r" b="b" t="t" l="l"/>
              <a:pathLst>
                <a:path h="1260729" w="4309171">
                  <a:moveTo>
                    <a:pt x="0" y="0"/>
                  </a:moveTo>
                  <a:lnTo>
                    <a:pt x="4309171" y="0"/>
                  </a:lnTo>
                  <a:lnTo>
                    <a:pt x="4309171" y="1260729"/>
                  </a:lnTo>
                  <a:lnTo>
                    <a:pt x="0" y="126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309172" cy="12893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Preprocessing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50209" y="4794059"/>
            <a:ext cx="6998193" cy="902426"/>
            <a:chOff x="0" y="0"/>
            <a:chExt cx="8641067" cy="11142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41066" cy="1114277"/>
            </a:xfrm>
            <a:custGeom>
              <a:avLst/>
              <a:gdLst/>
              <a:ahLst/>
              <a:cxnLst/>
              <a:rect r="r" b="b" t="t" l="l"/>
              <a:pathLst>
                <a:path h="1114277" w="8641066">
                  <a:moveTo>
                    <a:pt x="0" y="0"/>
                  </a:moveTo>
                  <a:lnTo>
                    <a:pt x="8641066" y="0"/>
                  </a:lnTo>
                  <a:lnTo>
                    <a:pt x="8641066" y="1114277"/>
                  </a:lnTo>
                  <a:lnTo>
                    <a:pt x="0" y="1114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8641067" cy="1190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Tokenize and embed payloads with 300-dimensional word2vec/GloVe.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947886" y="5245272"/>
            <a:ext cx="921509" cy="1754629"/>
          </a:xfrm>
          <a:custGeom>
            <a:avLst/>
            <a:gdLst/>
            <a:ahLst/>
            <a:cxnLst/>
            <a:rect r="r" b="b" t="t" l="l"/>
            <a:pathLst>
              <a:path h="1754629" w="921509">
                <a:moveTo>
                  <a:pt x="0" y="0"/>
                </a:moveTo>
                <a:lnTo>
                  <a:pt x="921509" y="0"/>
                </a:lnTo>
                <a:lnTo>
                  <a:pt x="921509" y="1754629"/>
                </a:lnTo>
                <a:lnTo>
                  <a:pt x="0" y="1754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58" t="0" r="-29058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950209" y="5881381"/>
            <a:ext cx="3489895" cy="1021034"/>
            <a:chOff x="0" y="0"/>
            <a:chExt cx="4309172" cy="12607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09171" cy="1260729"/>
            </a:xfrm>
            <a:custGeom>
              <a:avLst/>
              <a:gdLst/>
              <a:ahLst/>
              <a:cxnLst/>
              <a:rect r="r" b="b" t="t" l="l"/>
              <a:pathLst>
                <a:path h="1260729" w="4309171">
                  <a:moveTo>
                    <a:pt x="0" y="0"/>
                  </a:moveTo>
                  <a:lnTo>
                    <a:pt x="4309171" y="0"/>
                  </a:lnTo>
                  <a:lnTo>
                    <a:pt x="4309171" y="1260729"/>
                  </a:lnTo>
                  <a:lnTo>
                    <a:pt x="0" y="126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309172" cy="12893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Model Architecture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50209" y="6677561"/>
            <a:ext cx="6766319" cy="835708"/>
            <a:chOff x="0" y="0"/>
            <a:chExt cx="8354758" cy="103189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354758" cy="1031896"/>
            </a:xfrm>
            <a:custGeom>
              <a:avLst/>
              <a:gdLst/>
              <a:ahLst/>
              <a:cxnLst/>
              <a:rect r="r" b="b" t="t" l="l"/>
              <a:pathLst>
                <a:path h="1031896" w="8354758">
                  <a:moveTo>
                    <a:pt x="0" y="0"/>
                  </a:moveTo>
                  <a:lnTo>
                    <a:pt x="8354758" y="0"/>
                  </a:lnTo>
                  <a:lnTo>
                    <a:pt x="8354758" y="1031896"/>
                  </a:lnTo>
                  <a:lnTo>
                    <a:pt x="0" y="10318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8354758" cy="11080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LSTM/GRU layers capture sequence; attention focuses on key parts.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947886" y="7233893"/>
            <a:ext cx="921509" cy="1754629"/>
          </a:xfrm>
          <a:custGeom>
            <a:avLst/>
            <a:gdLst/>
            <a:ahLst/>
            <a:cxnLst/>
            <a:rect r="r" b="b" t="t" l="l"/>
            <a:pathLst>
              <a:path h="1754629" w="921509">
                <a:moveTo>
                  <a:pt x="0" y="0"/>
                </a:moveTo>
                <a:lnTo>
                  <a:pt x="921509" y="0"/>
                </a:lnTo>
                <a:lnTo>
                  <a:pt x="921509" y="1754629"/>
                </a:lnTo>
                <a:lnTo>
                  <a:pt x="0" y="1754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058" t="0" r="-29058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869395" y="7779969"/>
            <a:ext cx="3489895" cy="1021034"/>
            <a:chOff x="0" y="0"/>
            <a:chExt cx="4309172" cy="126072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9171" cy="1260729"/>
            </a:xfrm>
            <a:custGeom>
              <a:avLst/>
              <a:gdLst/>
              <a:ahLst/>
              <a:cxnLst/>
              <a:rect r="r" b="b" t="t" l="l"/>
              <a:pathLst>
                <a:path h="1260729" w="4309171">
                  <a:moveTo>
                    <a:pt x="0" y="0"/>
                  </a:moveTo>
                  <a:lnTo>
                    <a:pt x="4309171" y="0"/>
                  </a:lnTo>
                  <a:lnTo>
                    <a:pt x="4309171" y="1260729"/>
                  </a:lnTo>
                  <a:lnTo>
                    <a:pt x="0" y="126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4309172" cy="12893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Training &amp; Evaluation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869395" y="8537309"/>
            <a:ext cx="6766319" cy="902426"/>
            <a:chOff x="0" y="0"/>
            <a:chExt cx="8354758" cy="111427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354758" cy="1114277"/>
            </a:xfrm>
            <a:custGeom>
              <a:avLst/>
              <a:gdLst/>
              <a:ahLst/>
              <a:cxnLst/>
              <a:rect r="r" b="b" t="t" l="l"/>
              <a:pathLst>
                <a:path h="1114277" w="8354758">
                  <a:moveTo>
                    <a:pt x="0" y="0"/>
                  </a:moveTo>
                  <a:lnTo>
                    <a:pt x="8354758" y="0"/>
                  </a:lnTo>
                  <a:lnTo>
                    <a:pt x="8354758" y="1114277"/>
                  </a:lnTo>
                  <a:lnTo>
                    <a:pt x="0" y="1114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8354758" cy="1190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Supervised learning with labeled data, track precision, recall, F1-score.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1138121" y="2155431"/>
            <a:ext cx="5811542" cy="7523031"/>
          </a:xfrm>
          <a:custGeom>
            <a:avLst/>
            <a:gdLst/>
            <a:ahLst/>
            <a:cxnLst/>
            <a:rect r="r" b="b" t="t" l="l"/>
            <a:pathLst>
              <a:path h="7523031" w="5811542">
                <a:moveTo>
                  <a:pt x="0" y="0"/>
                </a:moveTo>
                <a:lnTo>
                  <a:pt x="5811542" y="0"/>
                </a:lnTo>
                <a:lnTo>
                  <a:pt x="5811542" y="7523032"/>
                </a:lnTo>
                <a:lnTo>
                  <a:pt x="0" y="7523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58230" y="525215"/>
            <a:ext cx="15600760" cy="890885"/>
            <a:chOff x="0" y="0"/>
            <a:chExt cx="20801013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01014" cy="1187847"/>
            </a:xfrm>
            <a:custGeom>
              <a:avLst/>
              <a:gdLst/>
              <a:ahLst/>
              <a:cxnLst/>
              <a:rect r="r" b="b" t="t" l="l"/>
              <a:pathLst>
                <a:path h="1187847" w="20801014">
                  <a:moveTo>
                    <a:pt x="0" y="0"/>
                  </a:moveTo>
                  <a:lnTo>
                    <a:pt x="20801014" y="0"/>
                  </a:lnTo>
                  <a:lnTo>
                    <a:pt x="20801014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801013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Results: Performance Evaluation and Comparison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1471" y="1548431"/>
            <a:ext cx="609302" cy="609302"/>
            <a:chOff x="0" y="0"/>
            <a:chExt cx="812403" cy="8124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2331" y="1585861"/>
            <a:ext cx="427584" cy="534441"/>
            <a:chOff x="0" y="0"/>
            <a:chExt cx="570112" cy="7125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0112" cy="712588"/>
            </a:xfrm>
            <a:custGeom>
              <a:avLst/>
              <a:gdLst/>
              <a:ahLst/>
              <a:cxnLst/>
              <a:rect r="r" b="b" t="t" l="l"/>
              <a:pathLst>
                <a:path h="712588" w="570112">
                  <a:moveTo>
                    <a:pt x="0" y="0"/>
                  </a:moveTo>
                  <a:lnTo>
                    <a:pt x="570112" y="0"/>
                  </a:lnTo>
                  <a:lnTo>
                    <a:pt x="570112" y="712588"/>
                  </a:lnTo>
                  <a:lnTo>
                    <a:pt x="0" y="712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57150"/>
              <a:ext cx="570112" cy="6554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0567" y="1548431"/>
            <a:ext cx="3563391" cy="445294"/>
            <a:chOff x="0" y="0"/>
            <a:chExt cx="4751188" cy="593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Benchmarking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0567" y="2189678"/>
            <a:ext cx="6363099" cy="1024627"/>
            <a:chOff x="0" y="0"/>
            <a:chExt cx="6919838" cy="11142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19838" cy="1114277"/>
            </a:xfrm>
            <a:custGeom>
              <a:avLst/>
              <a:gdLst/>
              <a:ahLst/>
              <a:cxnLst/>
              <a:rect r="r" b="b" t="t" l="l"/>
              <a:pathLst>
                <a:path h="1114277" w="6919838">
                  <a:moveTo>
                    <a:pt x="0" y="0"/>
                  </a:moveTo>
                  <a:lnTo>
                    <a:pt x="6919838" y="0"/>
                  </a:lnTo>
                  <a:lnTo>
                    <a:pt x="6919838" y="1114277"/>
                  </a:lnTo>
                  <a:lnTo>
                    <a:pt x="0" y="1114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6919838" cy="1190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Outperforms signature-based intrusion detection systems.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11471" y="3602883"/>
            <a:ext cx="404730" cy="747041"/>
            <a:chOff x="0" y="0"/>
            <a:chExt cx="440142" cy="8124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0158" cy="812419"/>
            </a:xfrm>
            <a:custGeom>
              <a:avLst/>
              <a:gdLst/>
              <a:ahLst/>
              <a:cxnLst/>
              <a:rect r="r" b="b" t="t" l="l"/>
              <a:pathLst>
                <a:path h="812419" w="440158">
                  <a:moveTo>
                    <a:pt x="0" y="324993"/>
                  </a:moveTo>
                  <a:cubicBezTo>
                    <a:pt x="0" y="145542"/>
                    <a:pt x="78851" y="0"/>
                    <a:pt x="176074" y="0"/>
                  </a:cubicBezTo>
                  <a:lnTo>
                    <a:pt x="264077" y="0"/>
                  </a:lnTo>
                  <a:cubicBezTo>
                    <a:pt x="361299" y="0"/>
                    <a:pt x="440158" y="145542"/>
                    <a:pt x="440158" y="324993"/>
                  </a:cubicBezTo>
                  <a:lnTo>
                    <a:pt x="440158" y="487426"/>
                  </a:lnTo>
                  <a:cubicBezTo>
                    <a:pt x="440158" y="666877"/>
                    <a:pt x="361299" y="812419"/>
                    <a:pt x="264077" y="812419"/>
                  </a:cubicBezTo>
                  <a:lnTo>
                    <a:pt x="176074" y="812419"/>
                  </a:lnTo>
                  <a:cubicBezTo>
                    <a:pt x="78851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11471" y="3598015"/>
            <a:ext cx="420688" cy="756777"/>
            <a:chOff x="0" y="0"/>
            <a:chExt cx="457496" cy="82299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7496" cy="822992"/>
            </a:xfrm>
            <a:custGeom>
              <a:avLst/>
              <a:gdLst/>
              <a:ahLst/>
              <a:cxnLst/>
              <a:rect r="r" b="b" t="t" l="l"/>
              <a:pathLst>
                <a:path h="822992" w="457496">
                  <a:moveTo>
                    <a:pt x="0" y="0"/>
                  </a:moveTo>
                  <a:lnTo>
                    <a:pt x="457496" y="0"/>
                  </a:lnTo>
                  <a:lnTo>
                    <a:pt x="457496" y="822992"/>
                  </a:lnTo>
                  <a:lnTo>
                    <a:pt x="0" y="822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57150"/>
              <a:ext cx="457496" cy="765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30567" y="3606001"/>
            <a:ext cx="3464534" cy="1159296"/>
            <a:chOff x="0" y="0"/>
            <a:chExt cx="3767664" cy="126072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67663" cy="1260729"/>
            </a:xfrm>
            <a:custGeom>
              <a:avLst/>
              <a:gdLst/>
              <a:ahLst/>
              <a:cxnLst/>
              <a:rect r="r" b="b" t="t" l="l"/>
              <a:pathLst>
                <a:path h="1260729" w="3767663">
                  <a:moveTo>
                    <a:pt x="0" y="0"/>
                  </a:moveTo>
                  <a:lnTo>
                    <a:pt x="3767663" y="0"/>
                  </a:lnTo>
                  <a:lnTo>
                    <a:pt x="3767663" y="1260729"/>
                  </a:lnTo>
                  <a:lnTo>
                    <a:pt x="0" y="126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3767664" cy="12893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Improved Metrics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30567" y="4252984"/>
            <a:ext cx="6363099" cy="1024627"/>
            <a:chOff x="0" y="0"/>
            <a:chExt cx="6919838" cy="11142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19838" cy="1114277"/>
            </a:xfrm>
            <a:custGeom>
              <a:avLst/>
              <a:gdLst/>
              <a:ahLst/>
              <a:cxnLst/>
              <a:rect r="r" b="b" t="t" l="l"/>
              <a:pathLst>
                <a:path h="1114277" w="6919838">
                  <a:moveTo>
                    <a:pt x="0" y="0"/>
                  </a:moveTo>
                  <a:lnTo>
                    <a:pt x="6919838" y="0"/>
                  </a:lnTo>
                  <a:lnTo>
                    <a:pt x="6919838" y="1114277"/>
                  </a:lnTo>
                  <a:lnTo>
                    <a:pt x="0" y="1114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6919838" cy="1190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Higher precision and recall; significant F1-score gains.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11471" y="5657337"/>
            <a:ext cx="404730" cy="747041"/>
            <a:chOff x="0" y="0"/>
            <a:chExt cx="440142" cy="8124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40158" cy="812419"/>
            </a:xfrm>
            <a:custGeom>
              <a:avLst/>
              <a:gdLst/>
              <a:ahLst/>
              <a:cxnLst/>
              <a:rect r="r" b="b" t="t" l="l"/>
              <a:pathLst>
                <a:path h="812419" w="440158">
                  <a:moveTo>
                    <a:pt x="0" y="324993"/>
                  </a:moveTo>
                  <a:cubicBezTo>
                    <a:pt x="0" y="145542"/>
                    <a:pt x="78851" y="0"/>
                    <a:pt x="176074" y="0"/>
                  </a:cubicBezTo>
                  <a:lnTo>
                    <a:pt x="264077" y="0"/>
                  </a:lnTo>
                  <a:cubicBezTo>
                    <a:pt x="361299" y="0"/>
                    <a:pt x="440158" y="145542"/>
                    <a:pt x="440158" y="324993"/>
                  </a:cubicBezTo>
                  <a:lnTo>
                    <a:pt x="440158" y="487426"/>
                  </a:lnTo>
                  <a:cubicBezTo>
                    <a:pt x="440158" y="666877"/>
                    <a:pt x="361299" y="812419"/>
                    <a:pt x="264077" y="812419"/>
                  </a:cubicBezTo>
                  <a:lnTo>
                    <a:pt x="176074" y="812419"/>
                  </a:lnTo>
                  <a:cubicBezTo>
                    <a:pt x="78851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8907585" y="1548431"/>
            <a:ext cx="420688" cy="756777"/>
            <a:chOff x="0" y="0"/>
            <a:chExt cx="457496" cy="82299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57496" cy="822992"/>
            </a:xfrm>
            <a:custGeom>
              <a:avLst/>
              <a:gdLst/>
              <a:ahLst/>
              <a:cxnLst/>
              <a:rect r="r" b="b" t="t" l="l"/>
              <a:pathLst>
                <a:path h="822992" w="457496">
                  <a:moveTo>
                    <a:pt x="0" y="0"/>
                  </a:moveTo>
                  <a:lnTo>
                    <a:pt x="457496" y="0"/>
                  </a:lnTo>
                  <a:lnTo>
                    <a:pt x="457496" y="822992"/>
                  </a:lnTo>
                  <a:lnTo>
                    <a:pt x="0" y="822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57150"/>
              <a:ext cx="457496" cy="765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728323" y="1548431"/>
            <a:ext cx="2366990" cy="1159296"/>
            <a:chOff x="0" y="0"/>
            <a:chExt cx="2574090" cy="126072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574090" cy="1260729"/>
            </a:xfrm>
            <a:custGeom>
              <a:avLst/>
              <a:gdLst/>
              <a:ahLst/>
              <a:cxnLst/>
              <a:rect r="r" b="b" t="t" l="l"/>
              <a:pathLst>
                <a:path h="1260729" w="2574090">
                  <a:moveTo>
                    <a:pt x="0" y="0"/>
                  </a:moveTo>
                  <a:lnTo>
                    <a:pt x="2574090" y="0"/>
                  </a:lnTo>
                  <a:lnTo>
                    <a:pt x="2574090" y="1260729"/>
                  </a:lnTo>
                  <a:lnTo>
                    <a:pt x="0" y="126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2574090" cy="12893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Interpretability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713546" y="2305208"/>
            <a:ext cx="7862983" cy="1024627"/>
            <a:chOff x="0" y="0"/>
            <a:chExt cx="8550954" cy="111427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550955" cy="1114277"/>
            </a:xfrm>
            <a:custGeom>
              <a:avLst/>
              <a:gdLst/>
              <a:ahLst/>
              <a:cxnLst/>
              <a:rect r="r" b="b" t="t" l="l"/>
              <a:pathLst>
                <a:path h="1114277" w="8550955">
                  <a:moveTo>
                    <a:pt x="0" y="0"/>
                  </a:moveTo>
                  <a:lnTo>
                    <a:pt x="8550955" y="0"/>
                  </a:lnTo>
                  <a:lnTo>
                    <a:pt x="8550955" y="1114277"/>
                  </a:lnTo>
                  <a:lnTo>
                    <a:pt x="0" y="1114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8550954" cy="1190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Attention weights provide insights into model decisions.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47886" y="8874860"/>
            <a:ext cx="404730" cy="747041"/>
            <a:chOff x="0" y="0"/>
            <a:chExt cx="440142" cy="81240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40158" cy="812419"/>
            </a:xfrm>
            <a:custGeom>
              <a:avLst/>
              <a:gdLst/>
              <a:ahLst/>
              <a:cxnLst/>
              <a:rect r="r" b="b" t="t" l="l"/>
              <a:pathLst>
                <a:path h="812419" w="440158">
                  <a:moveTo>
                    <a:pt x="0" y="324993"/>
                  </a:moveTo>
                  <a:cubicBezTo>
                    <a:pt x="0" y="145542"/>
                    <a:pt x="78851" y="0"/>
                    <a:pt x="176074" y="0"/>
                  </a:cubicBezTo>
                  <a:lnTo>
                    <a:pt x="264077" y="0"/>
                  </a:lnTo>
                  <a:cubicBezTo>
                    <a:pt x="361299" y="0"/>
                    <a:pt x="440158" y="145542"/>
                    <a:pt x="440158" y="324993"/>
                  </a:cubicBezTo>
                  <a:lnTo>
                    <a:pt x="440158" y="487426"/>
                  </a:lnTo>
                  <a:cubicBezTo>
                    <a:pt x="440158" y="666877"/>
                    <a:pt x="361299" y="812419"/>
                    <a:pt x="264077" y="812419"/>
                  </a:cubicBezTo>
                  <a:lnTo>
                    <a:pt x="176074" y="812419"/>
                  </a:lnTo>
                  <a:cubicBezTo>
                    <a:pt x="78851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8907585" y="3593146"/>
            <a:ext cx="420688" cy="756777"/>
            <a:chOff x="0" y="0"/>
            <a:chExt cx="457496" cy="82299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57496" cy="822992"/>
            </a:xfrm>
            <a:custGeom>
              <a:avLst/>
              <a:gdLst/>
              <a:ahLst/>
              <a:cxnLst/>
              <a:rect r="r" b="b" t="t" l="l"/>
              <a:pathLst>
                <a:path h="822992" w="457496">
                  <a:moveTo>
                    <a:pt x="0" y="0"/>
                  </a:moveTo>
                  <a:lnTo>
                    <a:pt x="457496" y="0"/>
                  </a:lnTo>
                  <a:lnTo>
                    <a:pt x="457496" y="822992"/>
                  </a:lnTo>
                  <a:lnTo>
                    <a:pt x="0" y="822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57150"/>
              <a:ext cx="457496" cy="765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842623" y="3630885"/>
            <a:ext cx="2366990" cy="622098"/>
            <a:chOff x="0" y="0"/>
            <a:chExt cx="2574090" cy="67652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574090" cy="676529"/>
            </a:xfrm>
            <a:custGeom>
              <a:avLst/>
              <a:gdLst/>
              <a:ahLst/>
              <a:cxnLst/>
              <a:rect r="r" b="b" t="t" l="l"/>
              <a:pathLst>
                <a:path h="676529" w="2574090">
                  <a:moveTo>
                    <a:pt x="0" y="0"/>
                  </a:moveTo>
                  <a:lnTo>
                    <a:pt x="2574090" y="0"/>
                  </a:lnTo>
                  <a:lnTo>
                    <a:pt x="2574090" y="676529"/>
                  </a:lnTo>
                  <a:lnTo>
                    <a:pt x="0" y="6765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2574090" cy="7051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Use Case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728323" y="4440412"/>
            <a:ext cx="7848206" cy="1024627"/>
            <a:chOff x="0" y="0"/>
            <a:chExt cx="8534885" cy="111427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534885" cy="1114277"/>
            </a:xfrm>
            <a:custGeom>
              <a:avLst/>
              <a:gdLst/>
              <a:ahLst/>
              <a:cxnLst/>
              <a:rect r="r" b="b" t="t" l="l"/>
              <a:pathLst>
                <a:path h="1114277" w="8534885">
                  <a:moveTo>
                    <a:pt x="0" y="0"/>
                  </a:moveTo>
                  <a:lnTo>
                    <a:pt x="8534885" y="0"/>
                  </a:lnTo>
                  <a:lnTo>
                    <a:pt x="8534885" y="1114277"/>
                  </a:lnTo>
                  <a:lnTo>
                    <a:pt x="0" y="1114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76200"/>
              <a:ext cx="8534885" cy="1190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detection of SQL injections in HTTP POST requests.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3362834" y="5410961"/>
            <a:ext cx="10950927" cy="4749965"/>
          </a:xfrm>
          <a:custGeom>
            <a:avLst/>
            <a:gdLst/>
            <a:ahLst/>
            <a:cxnLst/>
            <a:rect r="r" b="b" t="t" l="l"/>
            <a:pathLst>
              <a:path h="4749965" w="10950927">
                <a:moveTo>
                  <a:pt x="0" y="0"/>
                </a:moveTo>
                <a:lnTo>
                  <a:pt x="10950927" y="0"/>
                </a:lnTo>
                <a:lnTo>
                  <a:pt x="10950927" y="4749964"/>
                </a:lnTo>
                <a:lnTo>
                  <a:pt x="0" y="4749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7886" y="969020"/>
            <a:ext cx="9534228" cy="1781770"/>
            <a:chOff x="0" y="0"/>
            <a:chExt cx="12712303" cy="23756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12303" cy="2375693"/>
            </a:xfrm>
            <a:custGeom>
              <a:avLst/>
              <a:gdLst/>
              <a:ahLst/>
              <a:cxnLst/>
              <a:rect r="r" b="b" t="t" l="l"/>
              <a:pathLst>
                <a:path h="2375693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Conclusion: Advantages of Attention-Based Approach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3156942"/>
            <a:ext cx="609302" cy="609302"/>
            <a:chOff x="0" y="0"/>
            <a:chExt cx="812403" cy="8124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827907" y="3249960"/>
            <a:ext cx="3563391" cy="445294"/>
            <a:chOff x="0" y="0"/>
            <a:chExt cx="4751188" cy="593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Improved Accuracy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27907" y="3857625"/>
            <a:ext cx="8654206" cy="433388"/>
            <a:chOff x="0" y="0"/>
            <a:chExt cx="11538942" cy="5778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38941" cy="577850"/>
            </a:xfrm>
            <a:custGeom>
              <a:avLst/>
              <a:gdLst/>
              <a:ahLst/>
              <a:cxnLst/>
              <a:rect r="r" b="b" t="t" l="l"/>
              <a:pathLst>
                <a:path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Attention mechanisms boost anomaly detection.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7886" y="4832597"/>
            <a:ext cx="609302" cy="609302"/>
            <a:chOff x="0" y="0"/>
            <a:chExt cx="812403" cy="8124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827907" y="4925615"/>
            <a:ext cx="3563391" cy="445294"/>
            <a:chOff x="0" y="0"/>
            <a:chExt cx="4751188" cy="5937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Adaptability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27907" y="5533281"/>
            <a:ext cx="8654206" cy="433388"/>
            <a:chOff x="0" y="0"/>
            <a:chExt cx="11538942" cy="5778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538941" cy="577850"/>
            </a:xfrm>
            <a:custGeom>
              <a:avLst/>
              <a:gdLst/>
              <a:ahLst/>
              <a:cxnLst/>
              <a:rect r="r" b="b" t="t" l="l"/>
              <a:pathLst>
                <a:path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Models adjust to changing threat patterns.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7886" y="6508254"/>
            <a:ext cx="609302" cy="609302"/>
            <a:chOff x="0" y="0"/>
            <a:chExt cx="812403" cy="8124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827907" y="6601271"/>
            <a:ext cx="3563391" cy="445294"/>
            <a:chOff x="0" y="0"/>
            <a:chExt cx="4751188" cy="5937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Reduced Manual Work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7907" y="7208936"/>
            <a:ext cx="8654206" cy="433388"/>
            <a:chOff x="0" y="0"/>
            <a:chExt cx="11538942" cy="5778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538941" cy="577850"/>
            </a:xfrm>
            <a:custGeom>
              <a:avLst/>
              <a:gdLst/>
              <a:ahLst/>
              <a:cxnLst/>
              <a:rect r="r" b="b" t="t" l="l"/>
              <a:pathLst>
                <a:path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Less reliance on handcrafted features.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7886" y="8183910"/>
            <a:ext cx="609302" cy="609302"/>
            <a:chOff x="0" y="0"/>
            <a:chExt cx="812403" cy="8124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827907" y="8276928"/>
            <a:ext cx="3563391" cy="445294"/>
            <a:chOff x="0" y="0"/>
            <a:chExt cx="4751188" cy="5937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Faster Response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827907" y="8884592"/>
            <a:ext cx="8654206" cy="433388"/>
            <a:chOff x="0" y="0"/>
            <a:chExt cx="11538942" cy="5778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538941" cy="577850"/>
            </a:xfrm>
            <a:custGeom>
              <a:avLst/>
              <a:gdLst/>
              <a:ahLst/>
              <a:cxnLst/>
              <a:rect r="r" b="b" t="t" l="l"/>
              <a:pathLst>
                <a:path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Enables real-time threat intelligence.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59121"/>
            <a:ext cx="8307299" cy="4984379"/>
          </a:xfrm>
          <a:custGeom>
            <a:avLst/>
            <a:gdLst/>
            <a:ahLst/>
            <a:cxnLst/>
            <a:rect r="r" b="b" t="t" l="l"/>
            <a:pathLst>
              <a:path h="4984379" w="8307299">
                <a:moveTo>
                  <a:pt x="0" y="0"/>
                </a:moveTo>
                <a:lnTo>
                  <a:pt x="8307299" y="0"/>
                </a:lnTo>
                <a:lnTo>
                  <a:pt x="8307299" y="4984379"/>
                </a:lnTo>
                <a:lnTo>
                  <a:pt x="0" y="4984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08046" y="5298366"/>
            <a:ext cx="11761545" cy="4851637"/>
          </a:xfrm>
          <a:custGeom>
            <a:avLst/>
            <a:gdLst/>
            <a:ahLst/>
            <a:cxnLst/>
            <a:rect r="r" b="b" t="t" l="l"/>
            <a:pathLst>
              <a:path h="4851637" w="11761545">
                <a:moveTo>
                  <a:pt x="0" y="0"/>
                </a:moveTo>
                <a:lnTo>
                  <a:pt x="11761546" y="0"/>
                </a:lnTo>
                <a:lnTo>
                  <a:pt x="11761546" y="4851637"/>
                </a:lnTo>
                <a:lnTo>
                  <a:pt x="0" y="485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84325" y="159121"/>
            <a:ext cx="6485267" cy="4984379"/>
          </a:xfrm>
          <a:custGeom>
            <a:avLst/>
            <a:gdLst/>
            <a:ahLst/>
            <a:cxnLst/>
            <a:rect r="r" b="b" t="t" l="l"/>
            <a:pathLst>
              <a:path h="4984379" w="6485267">
                <a:moveTo>
                  <a:pt x="0" y="0"/>
                </a:moveTo>
                <a:lnTo>
                  <a:pt x="6485267" y="0"/>
                </a:lnTo>
                <a:lnTo>
                  <a:pt x="6485267" y="4984379"/>
                </a:lnTo>
                <a:lnTo>
                  <a:pt x="0" y="498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91" r="0" b="-69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298366"/>
            <a:ext cx="4665377" cy="4851637"/>
          </a:xfrm>
          <a:custGeom>
            <a:avLst/>
            <a:gdLst/>
            <a:ahLst/>
            <a:cxnLst/>
            <a:rect r="r" b="b" t="t" l="l"/>
            <a:pathLst>
              <a:path h="4851637" w="4665377">
                <a:moveTo>
                  <a:pt x="0" y="0"/>
                </a:moveTo>
                <a:lnTo>
                  <a:pt x="4665377" y="0"/>
                </a:lnTo>
                <a:lnTo>
                  <a:pt x="4665377" y="4851637"/>
                </a:lnTo>
                <a:lnTo>
                  <a:pt x="0" y="485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DAGmsQ3oKUE</dc:identifier>
  <dcterms:modified xsi:type="dcterms:W3CDTF">2011-08-01T06:04:30Z</dcterms:modified>
  <cp:revision>1</cp:revision>
  <dc:title>Attention-Based-Models-for-HTTP-Payload-Anomaly-Detection.pptx</dc:title>
</cp:coreProperties>
</file>